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dz" initials="m" lastIdx="2" clrIdx="0">
    <p:extLst>
      <p:ext uri="{19B8F6BF-5375-455C-9EA6-DF929625EA0E}">
        <p15:presenceInfo xmlns:p15="http://schemas.microsoft.com/office/powerpoint/2012/main" userId="mird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0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>
            <a:extLst>
              <a:ext uri="{FF2B5EF4-FFF2-40B4-BE49-F238E27FC236}">
                <a16:creationId xmlns:a16="http://schemas.microsoft.com/office/drawing/2014/main" id="{B9FD3F4C-C100-471F-B209-49119D267E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id="{3920CAFA-D9F4-401F-876B-20D4CE780FE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6F40B-545E-4798-ADBF-21E2E4470691}" type="datetimeFigureOut">
              <a:rPr lang="sr-Latn-RS" smtClean="0"/>
              <a:t>22.3.2020.</a:t>
            </a:fld>
            <a:endParaRPr lang="sr-Latn-RS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id="{F8844733-2581-44BB-B28A-2B68ED78C5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r-Cyrl-RS"/>
              <a:t>3. разред  Дупало Мирјана</a:t>
            </a:r>
            <a:endParaRPr lang="sr-Latn-RS"/>
          </a:p>
        </p:txBody>
      </p:sp>
      <p:sp>
        <p:nvSpPr>
          <p:cNvPr id="5" name="Čuvar mesta za broj slajda 4">
            <a:extLst>
              <a:ext uri="{FF2B5EF4-FFF2-40B4-BE49-F238E27FC236}">
                <a16:creationId xmlns:a16="http://schemas.microsoft.com/office/drawing/2014/main" id="{F5D3230E-D720-4CCF-922B-A4C16EFA1B9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DED34-0DEA-44B9-B536-883C40CC9B1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9455323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73228-BA2E-470A-81D7-0FDF6EEFBE66}" type="datetimeFigureOut">
              <a:rPr lang="sr-Latn-RS" smtClean="0"/>
              <a:t>22.3.2020.</a:t>
            </a:fld>
            <a:endParaRPr lang="sr-Latn-RS"/>
          </a:p>
        </p:txBody>
      </p:sp>
      <p:sp>
        <p:nvSpPr>
          <p:cNvPr id="4" name="Čuvar mesta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Čuvar mesta za napomen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r-Cyrl-RS"/>
              <a:t>3. разред  Дупало Мирјана</a:t>
            </a:r>
            <a:endParaRPr 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F49FD-6819-4FCF-B43F-75972247264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3917291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r-Latn-RS"/>
              <a:t>Kliknite da biste uredili stil podnaslova mastera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9D64EA6-3021-4480-A87A-09D405C790B5}" type="datetime1">
              <a:rPr lang="sr-Latn-RS" smtClean="0"/>
              <a:t>22.3.2020.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/>
              <a:t>ОШ "Краљ Петар II Карађорђевић" Дупало Мирјана   3. разред</a:t>
            </a: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00FF611-65E6-4CF0-930C-9670454DA201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988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7C31-1FEA-49AC-A1A0-073197EA5833}" type="datetime1">
              <a:rPr lang="sr-Latn-RS" smtClean="0"/>
              <a:t>22.3.2020.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ОШ "Краљ Петар II Карађорђевић" Дупало Мирјана   3. разред</a:t>
            </a: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F611-65E6-4CF0-930C-9670454DA2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92797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A30E-E070-437F-A91A-3EE070536F94}" type="datetime1">
              <a:rPr lang="sr-Latn-RS" smtClean="0"/>
              <a:t>22.3.2020.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ОШ "Краљ Петар II Карађорђевић" Дупало Мирјана   3. разред</a:t>
            </a: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F611-65E6-4CF0-930C-9670454DA2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23775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E6534-C420-42AC-819A-E97CDEC7E5A3}" type="datetime1">
              <a:rPr lang="sr-Latn-RS" smtClean="0"/>
              <a:t>22.3.2020.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ОШ "Краљ Петар II Карађорђевић" Дупало Мирјана   3. разред</a:t>
            </a: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F611-65E6-4CF0-930C-9670454DA2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31095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F92B-4C2A-4F2E-9A19-67E8CD65C0DF}" type="datetime1">
              <a:rPr lang="sr-Latn-RS" smtClean="0"/>
              <a:t>22.3.2020.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ОШ "Краљ Петар II Карађорђевић" Дупало Мирјана   3. разред</a:t>
            </a: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F611-65E6-4CF0-930C-9670454DA201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913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634B6-08B6-44D0-9988-EEB4EC5F762C}" type="datetime1">
              <a:rPr lang="sr-Latn-RS" smtClean="0"/>
              <a:t>22.3.2020.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ОШ "Краљ Петар II Карађорђевић" Дупало Мирјана   3. разред</a:t>
            </a:r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F611-65E6-4CF0-930C-9670454DA2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38481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2BA8B-2703-4519-A757-39AB02FB4AC0}" type="datetime1">
              <a:rPr lang="sr-Latn-RS" smtClean="0"/>
              <a:t>22.3.2020.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ОШ "Краљ Петар II Карађорђевић" Дупало Мирјана   3. разред</a:t>
            </a:r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F611-65E6-4CF0-930C-9670454DA2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59003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9295A-3E78-47E9-8318-6EB860EC66D8}" type="datetime1">
              <a:rPr lang="sr-Latn-RS" smtClean="0"/>
              <a:t>22.3.2020.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ОШ "Краљ Петар II Карађорђевић" Дупало Мирјана   3. разред</a:t>
            </a:r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F611-65E6-4CF0-930C-9670454DA2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49648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D471C-7C9E-49B5-A030-93F38BBEEFC1}" type="datetime1">
              <a:rPr lang="sr-Latn-RS" smtClean="0"/>
              <a:t>22.3.2020.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ОШ "Краљ Петар II Карађорђевић" Дупало Мирјана   3. разред</a:t>
            </a:r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F611-65E6-4CF0-930C-9670454DA2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8101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C4685-53CF-41D7-96DB-DF9C62B440BB}" type="datetime1">
              <a:rPr lang="sr-Latn-RS" smtClean="0"/>
              <a:t>22.3.2020.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ОШ "Краљ Петар II Карађорђевић" Дупало Мирјана   3. разред</a:t>
            </a:r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F611-65E6-4CF0-930C-9670454DA2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98488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F7F29-B53E-4308-AE72-8DBAA9617442}" type="datetime1">
              <a:rPr lang="sr-Latn-RS" smtClean="0"/>
              <a:t>22.3.2020.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ОШ "Краљ Петар II Карађорђевић" Дупало Мирјана   3. разред</a:t>
            </a:r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F611-65E6-4CF0-930C-9670454DA2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72876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FC4DA98-82CB-40E5-9D4F-1FB7184976F4}" type="datetime1">
              <a:rPr lang="sr-Latn-RS" smtClean="0"/>
              <a:t>22.3.2020.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ru-RU"/>
              <a:t>ОШ "Краљ Петар II Карађорђевић" Дупало Мирјана   3. разред</a:t>
            </a: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00FF611-65E6-4CF0-930C-9670454DA2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47920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20A34A8-199F-4186-B357-D63C7E4E92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520" y="144754"/>
            <a:ext cx="9966960" cy="2169837"/>
          </a:xfrm>
        </p:spPr>
        <p:txBody>
          <a:bodyPr/>
          <a:lstStyle/>
          <a:p>
            <a:r>
              <a:rPr lang="sr-Cyrl-RS" dirty="0"/>
              <a:t>ЗЕМЉИШТЕ И ЖИВИ СВЕТ </a:t>
            </a:r>
            <a:endParaRPr lang="sr-Latn-RS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FF9E6C23-D03C-4A6A-8033-3A8C37385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82" y="1649999"/>
            <a:ext cx="3038899" cy="443927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14332BF4-4ABF-4946-903E-4BE4C5E8C0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804" y="2416869"/>
            <a:ext cx="3410426" cy="2905530"/>
          </a:xfrm>
          <a:prstGeom prst="rect">
            <a:avLst/>
          </a:prstGeom>
        </p:spPr>
      </p:pic>
      <p:sp>
        <p:nvSpPr>
          <p:cNvPr id="12" name="Čuvar mesta za podnožje 11">
            <a:extLst>
              <a:ext uri="{FF2B5EF4-FFF2-40B4-BE49-F238E27FC236}">
                <a16:creationId xmlns:a16="http://schemas.microsoft.com/office/drawing/2014/main" id="{819AEF27-3DDE-4A02-9C49-7208D0847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ОШ "Краљ Петар II Карађорђевић" Дупало Мирјана   3. разред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7899938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23B4FEA0-E975-4E8E-B7D3-98676A68A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ОШ "Краљ Петар II Карађорђевић" Дупало Мирјана   3. разред</a:t>
            </a:r>
            <a:endParaRPr lang="sr-Latn-RS"/>
          </a:p>
        </p:txBody>
      </p:sp>
      <p:sp>
        <p:nvSpPr>
          <p:cNvPr id="3" name="Okvir za tekst 2">
            <a:extLst>
              <a:ext uri="{FF2B5EF4-FFF2-40B4-BE49-F238E27FC236}">
                <a16:creationId xmlns:a16="http://schemas.microsoft.com/office/drawing/2014/main" id="{330EE027-1BD9-433A-A71C-4BFB246A2291}"/>
              </a:ext>
            </a:extLst>
          </p:cNvPr>
          <p:cNvSpPr txBox="1"/>
          <p:nvPr/>
        </p:nvSpPr>
        <p:spPr>
          <a:xfrm>
            <a:off x="3530600" y="1231900"/>
            <a:ext cx="6159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Извор:</a:t>
            </a:r>
          </a:p>
          <a:p>
            <a:r>
              <a:rPr lang="sr-Cyrl-RS" dirty="0"/>
              <a:t>Уџбеник „Клет“  и слике са интернета.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660435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D6604B0F-879D-4CDE-92A8-9B60B639E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38" y="1438656"/>
            <a:ext cx="6833482" cy="5094665"/>
          </a:xfrm>
          <a:prstGeom prst="rect">
            <a:avLst/>
          </a:prstGeom>
        </p:spPr>
      </p:pic>
      <p:sp>
        <p:nvSpPr>
          <p:cNvPr id="4" name="Okvir za tekst 3">
            <a:extLst>
              <a:ext uri="{FF2B5EF4-FFF2-40B4-BE49-F238E27FC236}">
                <a16:creationId xmlns:a16="http://schemas.microsoft.com/office/drawing/2014/main" id="{69764095-C96B-4AE2-87C9-1B9AD7CEFD00}"/>
              </a:ext>
            </a:extLst>
          </p:cNvPr>
          <p:cNvSpPr txBox="1"/>
          <p:nvPr/>
        </p:nvSpPr>
        <p:spPr>
          <a:xfrm>
            <a:off x="145774" y="324679"/>
            <a:ext cx="7068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Људима је увек било важно какво је земљиште (тло) у крају у коме живе.( Пажљиво погледај слику.)</a:t>
            </a:r>
            <a:endParaRPr lang="sr-Latn-RS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kvir za tekst 5">
            <a:extLst>
              <a:ext uri="{FF2B5EF4-FFF2-40B4-BE49-F238E27FC236}">
                <a16:creationId xmlns:a16="http://schemas.microsoft.com/office/drawing/2014/main" id="{FE735A6D-C661-46A9-95B0-D976C7EF7B27}"/>
              </a:ext>
            </a:extLst>
          </p:cNvPr>
          <p:cNvSpPr txBox="1"/>
          <p:nvPr/>
        </p:nvSpPr>
        <p:spPr>
          <a:xfrm>
            <a:off x="7213820" y="384313"/>
            <a:ext cx="483240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овој лекцији ћемо научити:</a:t>
            </a:r>
          </a:p>
          <a:p>
            <a:r>
              <a:rPr lang="sr-Cyrl-RS" dirty="0"/>
              <a:t>-Шта је земљиште?</a:t>
            </a:r>
          </a:p>
          <a:p>
            <a:r>
              <a:rPr lang="sr-Cyrl-RS" dirty="0"/>
              <a:t>-Да ли су сва земљишта иста?</a:t>
            </a:r>
          </a:p>
          <a:p>
            <a:r>
              <a:rPr lang="sr-Cyrl-RS" dirty="0"/>
              <a:t>- Које врсте земљишта знамо? (Подсети се наученог из  2. разреда.)</a:t>
            </a:r>
          </a:p>
          <a:p>
            <a:r>
              <a:rPr lang="sr-Cyrl-RS" dirty="0"/>
              <a:t>- Зашто је земљиште важно?</a:t>
            </a:r>
            <a:endParaRPr lang="sr-Latn-RS" dirty="0"/>
          </a:p>
        </p:txBody>
      </p:sp>
      <p:sp>
        <p:nvSpPr>
          <p:cNvPr id="7" name="Čuvar mesta za podnožje 6">
            <a:extLst>
              <a:ext uri="{FF2B5EF4-FFF2-40B4-BE49-F238E27FC236}">
                <a16:creationId xmlns:a16="http://schemas.microsoft.com/office/drawing/2014/main" id="{47AC1DFD-9E00-4ABF-949A-E49AF31DD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ОШ "Краљ Петар II Карађорђевић" Дупало Мирјана   3. разред</a:t>
            </a:r>
            <a:endParaRPr lang="sr-Latn-RS" dirty="0"/>
          </a:p>
        </p:txBody>
      </p:sp>
      <p:sp>
        <p:nvSpPr>
          <p:cNvPr id="8" name="Okvir za tekst 7">
            <a:extLst>
              <a:ext uri="{FF2B5EF4-FFF2-40B4-BE49-F238E27FC236}">
                <a16:creationId xmlns:a16="http://schemas.microsoft.com/office/drawing/2014/main" id="{674C1D32-0D68-4269-9D33-A306C133FE5C}"/>
              </a:ext>
            </a:extLst>
          </p:cNvPr>
          <p:cNvSpPr txBox="1"/>
          <p:nvPr/>
        </p:nvSpPr>
        <p:spPr>
          <a:xfrm>
            <a:off x="7673009" y="3193774"/>
            <a:ext cx="3485321" cy="2504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40C4AD11-97EF-4F69-AAD0-A4C5309010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076" y="3017354"/>
            <a:ext cx="27717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494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F8AAC96F-BA15-40CF-86DC-F76AE6C44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ОШ "Краљ Петар II Карађорђевић" Дупало Мирјана   3. разред</a:t>
            </a:r>
            <a:endParaRPr lang="sr-Latn-R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102ACF3-99C8-48F4-95FA-400E63A4C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53" y="2705485"/>
            <a:ext cx="8021169" cy="3381847"/>
          </a:xfrm>
          <a:prstGeom prst="rect">
            <a:avLst/>
          </a:prstGeom>
        </p:spPr>
      </p:pic>
      <p:sp>
        <p:nvSpPr>
          <p:cNvPr id="5" name="Okvir za tekst 4">
            <a:extLst>
              <a:ext uri="{FF2B5EF4-FFF2-40B4-BE49-F238E27FC236}">
                <a16:creationId xmlns:a16="http://schemas.microsoft.com/office/drawing/2014/main" id="{A651065F-5A11-4498-97EB-7A288BBB61DF}"/>
              </a:ext>
            </a:extLst>
          </p:cNvPr>
          <p:cNvSpPr txBox="1"/>
          <p:nvPr/>
        </p:nvSpPr>
        <p:spPr>
          <a:xfrm>
            <a:off x="337930" y="516099"/>
            <a:ext cx="115161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Већ смо учили да је земљиште један од услова за</a:t>
            </a:r>
            <a:r>
              <a:rPr lang="sr-Cyrl-R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R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ЖИВОТ</a:t>
            </a:r>
            <a:r>
              <a:rPr lang="sr-Cyrl-R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Због чега? –посматрај слику.</a:t>
            </a:r>
          </a:p>
          <a:p>
            <a:r>
              <a:rPr lang="sr-Cyrl-R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Шта је земљиште?</a:t>
            </a:r>
          </a:p>
          <a:p>
            <a:r>
              <a:rPr lang="sr-Cyrl-R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Земљиште је </a:t>
            </a:r>
            <a:r>
              <a:rPr lang="sr-Cyrl-RS" sz="2400" dirty="0"/>
              <a:t>растресити површински слој на Земљиној површини.</a:t>
            </a:r>
          </a:p>
          <a:p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23745793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396002C0-3842-4630-A1F5-770AFC474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ОШ "Краљ Петар II Карађорђевић" Дупало Мирјана   3. разред</a:t>
            </a:r>
            <a:endParaRPr lang="sr-Latn-R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6BC959A-EEEC-4612-BAD9-731994861D9F}"/>
              </a:ext>
            </a:extLst>
          </p:cNvPr>
          <p:cNvSpPr/>
          <p:nvPr/>
        </p:nvSpPr>
        <p:spPr>
          <a:xfrm>
            <a:off x="4518992" y="3177208"/>
            <a:ext cx="2491408" cy="7454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/>
              <a:t>Настанак земљишта</a:t>
            </a:r>
            <a:endParaRPr lang="sr-Latn-RS" dirty="0"/>
          </a:p>
        </p:txBody>
      </p:sp>
      <p:sp>
        <p:nvSpPr>
          <p:cNvPr id="4" name="Okvir za tekst 3">
            <a:extLst>
              <a:ext uri="{FF2B5EF4-FFF2-40B4-BE49-F238E27FC236}">
                <a16:creationId xmlns:a16="http://schemas.microsoft.com/office/drawing/2014/main" id="{72D73DFA-1FA5-43CA-8E51-C8E2C854A94B}"/>
              </a:ext>
            </a:extLst>
          </p:cNvPr>
          <p:cNvSpPr txBox="1"/>
          <p:nvPr/>
        </p:nvSpPr>
        <p:spPr>
          <a:xfrm>
            <a:off x="344557" y="238539"/>
            <a:ext cx="3723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 настаје земљиште?</a:t>
            </a:r>
            <a:endParaRPr lang="sr-Latn-RS" sz="2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trelica: nadesno 4">
            <a:extLst>
              <a:ext uri="{FF2B5EF4-FFF2-40B4-BE49-F238E27FC236}">
                <a16:creationId xmlns:a16="http://schemas.microsoft.com/office/drawing/2014/main" id="{A906B3ED-FAC8-4C02-80D7-7A0318BEB8B7}"/>
              </a:ext>
            </a:extLst>
          </p:cNvPr>
          <p:cNvSpPr/>
          <p:nvPr/>
        </p:nvSpPr>
        <p:spPr>
          <a:xfrm>
            <a:off x="7110425" y="3429000"/>
            <a:ext cx="675861" cy="1888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14963989-00A1-41B2-BC67-5DAF4ED55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414144" y="2644128"/>
            <a:ext cx="701101" cy="23776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07C6350-136A-45CE-91DE-85CBE7865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3717866" y="3431041"/>
            <a:ext cx="701101" cy="23776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45A16924-E369-4BEA-A3AB-EB13D073F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627743">
            <a:off x="5437090" y="4339808"/>
            <a:ext cx="701101" cy="237765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2F48F7B2-9E1A-48A6-B13C-DA14BE908699}"/>
              </a:ext>
            </a:extLst>
          </p:cNvPr>
          <p:cNvSpPr/>
          <p:nvPr/>
        </p:nvSpPr>
        <p:spPr>
          <a:xfrm>
            <a:off x="7886311" y="3136752"/>
            <a:ext cx="2491408" cy="7454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/>
              <a:t>Ветар и вода</a:t>
            </a:r>
            <a:endParaRPr lang="sr-Latn-R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E8BA3DD-6F16-43BC-9A6E-536C9E711613}"/>
              </a:ext>
            </a:extLst>
          </p:cNvPr>
          <p:cNvSpPr/>
          <p:nvPr/>
        </p:nvSpPr>
        <p:spPr>
          <a:xfrm>
            <a:off x="4683765" y="1648796"/>
            <a:ext cx="2491408" cy="7454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/>
              <a:t>Сунчева топлота</a:t>
            </a:r>
            <a:endParaRPr lang="sr-Latn-R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A1352F0-1BF1-4DF1-AF24-2B0A64EB44D9}"/>
              </a:ext>
            </a:extLst>
          </p:cNvPr>
          <p:cNvSpPr/>
          <p:nvPr/>
        </p:nvSpPr>
        <p:spPr>
          <a:xfrm>
            <a:off x="4432854" y="4835012"/>
            <a:ext cx="2491408" cy="7454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/>
              <a:t>Жива бића</a:t>
            </a:r>
            <a:endParaRPr lang="sr-Latn-R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FA1D52F-6D20-4732-89D4-BCE684183C26}"/>
              </a:ext>
            </a:extLst>
          </p:cNvPr>
          <p:cNvSpPr/>
          <p:nvPr/>
        </p:nvSpPr>
        <p:spPr>
          <a:xfrm>
            <a:off x="1119811" y="3177331"/>
            <a:ext cx="2491408" cy="7454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400" dirty="0"/>
              <a:t>Бактерије и микроорганизми-</a:t>
            </a:r>
            <a:r>
              <a:rPr lang="sr-Cyrl-RS" sz="1400" dirty="0" err="1"/>
              <a:t>разлагачи</a:t>
            </a:r>
            <a:endParaRPr lang="sr-Latn-RS" sz="1400" dirty="0"/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B36DDEF7-DC8F-4B20-85D0-F1C0B1B606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356" y="228741"/>
            <a:ext cx="1522113" cy="1012897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B01F4F4F-60DB-4E99-8092-13A03D1696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936" y="324052"/>
            <a:ext cx="1326376" cy="855727"/>
          </a:xfrm>
          <a:prstGeom prst="rect">
            <a:avLst/>
          </a:prstGeom>
        </p:spPr>
      </p:pic>
      <p:sp>
        <p:nvSpPr>
          <p:cNvPr id="21" name="Okvir za tekst 20">
            <a:extLst>
              <a:ext uri="{FF2B5EF4-FFF2-40B4-BE49-F238E27FC236}">
                <a16:creationId xmlns:a16="http://schemas.microsoft.com/office/drawing/2014/main" id="{9B31A46A-FCEE-4384-AB9D-08F1EC6552C7}"/>
              </a:ext>
            </a:extLst>
          </p:cNvPr>
          <p:cNvSpPr txBox="1"/>
          <p:nvPr/>
        </p:nvSpPr>
        <p:spPr>
          <a:xfrm>
            <a:off x="4432854" y="1119417"/>
            <a:ext cx="1245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accent5"/>
                </a:solidFill>
              </a:rPr>
              <a:t>Грејање</a:t>
            </a:r>
            <a:endParaRPr lang="sr-Latn-RS" dirty="0">
              <a:solidFill>
                <a:schemeClr val="accent5"/>
              </a:solidFill>
            </a:endParaRPr>
          </a:p>
        </p:txBody>
      </p:sp>
      <p:sp>
        <p:nvSpPr>
          <p:cNvPr id="22" name="Okvir za tekst 21">
            <a:extLst>
              <a:ext uri="{FF2B5EF4-FFF2-40B4-BE49-F238E27FC236}">
                <a16:creationId xmlns:a16="http://schemas.microsoft.com/office/drawing/2014/main" id="{5E2FB802-B3F4-4D40-8ABB-127B33DA6273}"/>
              </a:ext>
            </a:extLst>
          </p:cNvPr>
          <p:cNvSpPr txBox="1"/>
          <p:nvPr/>
        </p:nvSpPr>
        <p:spPr>
          <a:xfrm>
            <a:off x="6513444" y="1217605"/>
            <a:ext cx="1245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rgbClr val="0070C0"/>
                </a:solidFill>
              </a:rPr>
              <a:t>хлађење</a:t>
            </a:r>
            <a:endParaRPr lang="sr-Latn-RS" dirty="0">
              <a:solidFill>
                <a:srgbClr val="0070C0"/>
              </a:solidFill>
            </a:endParaRPr>
          </a:p>
        </p:txBody>
      </p:sp>
      <p:pic>
        <p:nvPicPr>
          <p:cNvPr id="24" name="Slika 23">
            <a:extLst>
              <a:ext uri="{FF2B5EF4-FFF2-40B4-BE49-F238E27FC236}">
                <a16:creationId xmlns:a16="http://schemas.microsoft.com/office/drawing/2014/main" id="{DA97C2C7-30A3-4049-A583-41455CC5FB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826" y="1821383"/>
            <a:ext cx="2291392" cy="1145696"/>
          </a:xfrm>
          <a:prstGeom prst="rect">
            <a:avLst/>
          </a:prstGeom>
        </p:spPr>
      </p:pic>
      <p:pic>
        <p:nvPicPr>
          <p:cNvPr id="26" name="Slika 25">
            <a:extLst>
              <a:ext uri="{FF2B5EF4-FFF2-40B4-BE49-F238E27FC236}">
                <a16:creationId xmlns:a16="http://schemas.microsoft.com/office/drawing/2014/main" id="{75062870-207D-49C2-A2A2-794A1FDF10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894" y="1612015"/>
            <a:ext cx="1650932" cy="1236605"/>
          </a:xfrm>
          <a:prstGeom prst="rect">
            <a:avLst/>
          </a:prstGeom>
        </p:spPr>
      </p:pic>
      <p:sp>
        <p:nvSpPr>
          <p:cNvPr id="29" name="Okvir za tekst 28">
            <a:extLst>
              <a:ext uri="{FF2B5EF4-FFF2-40B4-BE49-F238E27FC236}">
                <a16:creationId xmlns:a16="http://schemas.microsoft.com/office/drawing/2014/main" id="{91A41C5E-89ED-4147-90CC-7AA0471F9B4C}"/>
              </a:ext>
            </a:extLst>
          </p:cNvPr>
          <p:cNvSpPr txBox="1"/>
          <p:nvPr/>
        </p:nvSpPr>
        <p:spPr>
          <a:xfrm>
            <a:off x="10420010" y="2967079"/>
            <a:ext cx="1549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Дробљење стена у ситније комаде.</a:t>
            </a:r>
            <a:endParaRPr lang="sr-Latn-RS" dirty="0"/>
          </a:p>
        </p:txBody>
      </p:sp>
      <p:pic>
        <p:nvPicPr>
          <p:cNvPr id="31" name="Slika 30">
            <a:extLst>
              <a:ext uri="{FF2B5EF4-FFF2-40B4-BE49-F238E27FC236}">
                <a16:creationId xmlns:a16="http://schemas.microsoft.com/office/drawing/2014/main" id="{B5F9E8ED-298D-4DBC-A246-6397685FFC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820" y="5106321"/>
            <a:ext cx="1650931" cy="928649"/>
          </a:xfrm>
          <a:prstGeom prst="rect">
            <a:avLst/>
          </a:prstGeom>
        </p:spPr>
      </p:pic>
      <p:pic>
        <p:nvPicPr>
          <p:cNvPr id="33" name="Slika 32">
            <a:extLst>
              <a:ext uri="{FF2B5EF4-FFF2-40B4-BE49-F238E27FC236}">
                <a16:creationId xmlns:a16="http://schemas.microsoft.com/office/drawing/2014/main" id="{166C9E6B-4082-4415-BE42-D9350944D3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149" y="4959163"/>
            <a:ext cx="2090741" cy="1629790"/>
          </a:xfrm>
          <a:prstGeom prst="rect">
            <a:avLst/>
          </a:prstGeom>
        </p:spPr>
      </p:pic>
      <p:pic>
        <p:nvPicPr>
          <p:cNvPr id="35" name="Slika 34">
            <a:extLst>
              <a:ext uri="{FF2B5EF4-FFF2-40B4-BE49-F238E27FC236}">
                <a16:creationId xmlns:a16="http://schemas.microsoft.com/office/drawing/2014/main" id="{5539DE5B-0888-449F-8114-B3131A2364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27" y="1333452"/>
            <a:ext cx="20478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44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13" grpId="0" animBg="1"/>
      <p:bldP spid="14" grpId="0" animBg="1"/>
      <p:bldP spid="15" grpId="0" animBg="1"/>
      <p:bldP spid="16" grpId="0" animBg="1"/>
      <p:bldP spid="21" grpId="0"/>
      <p:bldP spid="22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087B64E0-47F8-4B17-9FB9-0F0D21059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ОШ "Краљ Петар II Карађорђевић" Дупало Мирјана   3. разред</a:t>
            </a:r>
            <a:endParaRPr lang="sr-Latn-R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80B7D4C-4DDD-44F7-B225-8E61ABF27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7494" y="2249514"/>
            <a:ext cx="5840541" cy="4156876"/>
          </a:xfrm>
          <a:prstGeom prst="rect">
            <a:avLst/>
          </a:prstGeom>
        </p:spPr>
      </p:pic>
      <p:sp>
        <p:nvSpPr>
          <p:cNvPr id="5" name="Okvir za tekst 4">
            <a:extLst>
              <a:ext uri="{FF2B5EF4-FFF2-40B4-BE49-F238E27FC236}">
                <a16:creationId xmlns:a16="http://schemas.microsoft.com/office/drawing/2014/main" id="{6E3E18DA-7B05-4528-A4DA-832B38EC0638}"/>
              </a:ext>
            </a:extLst>
          </p:cNvPr>
          <p:cNvSpPr txBox="1"/>
          <p:nvPr/>
        </p:nvSpPr>
        <p:spPr>
          <a:xfrm>
            <a:off x="357809" y="451609"/>
            <a:ext cx="5738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Зашто је земљиште важно за биљке?</a:t>
            </a:r>
            <a:endParaRPr lang="sr-Latn-RS" sz="24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kvir za tekst 5">
            <a:extLst>
              <a:ext uri="{FF2B5EF4-FFF2-40B4-BE49-F238E27FC236}">
                <a16:creationId xmlns:a16="http://schemas.microsoft.com/office/drawing/2014/main" id="{1DAC7C5F-BAC6-4B60-BF4F-C64E7AB356BF}"/>
              </a:ext>
            </a:extLst>
          </p:cNvPr>
          <p:cNvSpPr txBox="1"/>
          <p:nvPr/>
        </p:nvSpPr>
        <p:spPr>
          <a:xfrm>
            <a:off x="4102100" y="1121697"/>
            <a:ext cx="422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земљишту се налази вода у којој су растворене минералне материје.</a:t>
            </a:r>
            <a:endParaRPr lang="sr-Latn-RS" sz="20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kvir za tekst 6">
            <a:extLst>
              <a:ext uri="{FF2B5EF4-FFF2-40B4-BE49-F238E27FC236}">
                <a16:creationId xmlns:a16="http://schemas.microsoft.com/office/drawing/2014/main" id="{11749418-8BE8-460E-AAFD-0D24F178CC86}"/>
              </a:ext>
            </a:extLst>
          </p:cNvPr>
          <p:cNvSpPr txBox="1"/>
          <p:nvPr/>
        </p:nvSpPr>
        <p:spPr>
          <a:xfrm>
            <a:off x="8407400" y="2108200"/>
            <a:ext cx="35687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Корен биљке је у земљишту. Корен, не само што причвршћује биљку за тло, он </a:t>
            </a:r>
            <a:r>
              <a:rPr lang="sr-Cyrl-RS" sz="20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спречава и спирање земљишта.</a:t>
            </a:r>
            <a:endParaRPr lang="sr-Latn-RS" sz="20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kvir za tekst 7">
            <a:extLst>
              <a:ext uri="{FF2B5EF4-FFF2-40B4-BE49-F238E27FC236}">
                <a16:creationId xmlns:a16="http://schemas.microsoft.com/office/drawing/2014/main" id="{48614D4A-A519-4A08-8824-0606F676E8FC}"/>
              </a:ext>
            </a:extLst>
          </p:cNvPr>
          <p:cNvSpPr txBox="1"/>
          <p:nvPr/>
        </p:nvSpPr>
        <p:spPr>
          <a:xfrm>
            <a:off x="6552372" y="4122175"/>
            <a:ext cx="4229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solidFill>
                  <a:srgbClr val="C00000"/>
                </a:solidFill>
              </a:rPr>
              <a:t>Остаци </a:t>
            </a:r>
            <a:r>
              <a:rPr lang="sr-Cyrl-RS" sz="2000" dirty="0" err="1">
                <a:solidFill>
                  <a:srgbClr val="C00000"/>
                </a:solidFill>
              </a:rPr>
              <a:t>угинулих</a:t>
            </a:r>
            <a:r>
              <a:rPr lang="sr-Cyrl-RS" sz="2000" dirty="0">
                <a:solidFill>
                  <a:srgbClr val="C00000"/>
                </a:solidFill>
              </a:rPr>
              <a:t> биљака труле и на тај начин у земљиште доспевају органске материје(ХУМУС) које доприносе плодности земљишта.</a:t>
            </a:r>
            <a:endParaRPr lang="sr-Latn-R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04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AD765237-1AA2-4AC1-B6D5-9694777E6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ОШ "Краљ Петар II Карађорђевић" Дупало Мирјана   3. разред</a:t>
            </a:r>
            <a:endParaRPr lang="sr-Latn-R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EEC4AA7-1006-425D-99D5-1C769B12B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205155" y="2162337"/>
            <a:ext cx="6313933" cy="4061491"/>
          </a:xfrm>
          <a:prstGeom prst="rect">
            <a:avLst/>
          </a:prstGeom>
        </p:spPr>
      </p:pic>
      <p:sp>
        <p:nvSpPr>
          <p:cNvPr id="5" name="Okvir za tekst 4">
            <a:extLst>
              <a:ext uri="{FF2B5EF4-FFF2-40B4-BE49-F238E27FC236}">
                <a16:creationId xmlns:a16="http://schemas.microsoft.com/office/drawing/2014/main" id="{5BD599CE-736F-479E-AA0C-3C592B84D7F6}"/>
              </a:ext>
            </a:extLst>
          </p:cNvPr>
          <p:cNvSpPr txBox="1"/>
          <p:nvPr/>
        </p:nvSpPr>
        <p:spPr>
          <a:xfrm>
            <a:off x="7607300" y="520700"/>
            <a:ext cx="4076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/>
              <a:t>Зашто је земљиште важно за жива бића?</a:t>
            </a:r>
            <a:endParaRPr lang="sr-Latn-RS" sz="2400" dirty="0"/>
          </a:p>
        </p:txBody>
      </p:sp>
      <p:sp>
        <p:nvSpPr>
          <p:cNvPr id="6" name="Okvir za tekst 5">
            <a:extLst>
              <a:ext uri="{FF2B5EF4-FFF2-40B4-BE49-F238E27FC236}">
                <a16:creationId xmlns:a16="http://schemas.microsoft.com/office/drawing/2014/main" id="{74656D97-970F-4DF1-9087-677FB26F77DC}"/>
              </a:ext>
            </a:extLst>
          </p:cNvPr>
          <p:cNvSpPr txBox="1"/>
          <p:nvPr/>
        </p:nvSpPr>
        <p:spPr>
          <a:xfrm>
            <a:off x="444500" y="673100"/>
            <a:ext cx="6134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Земљиште је дом многим животињама</a:t>
            </a:r>
            <a:r>
              <a:rPr lang="sr-Cyrl-RS" sz="24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sr-Latn-RS" sz="24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kvir za tekst 6">
            <a:extLst>
              <a:ext uri="{FF2B5EF4-FFF2-40B4-BE49-F238E27FC236}">
                <a16:creationId xmlns:a16="http://schemas.microsoft.com/office/drawing/2014/main" id="{B7EEE00B-FD9C-4111-8C5F-FAA0C57F5202}"/>
              </a:ext>
            </a:extLst>
          </p:cNvPr>
          <p:cNvSpPr txBox="1"/>
          <p:nvPr/>
        </p:nvSpPr>
        <p:spPr>
          <a:xfrm>
            <a:off x="1973005" y="1566379"/>
            <a:ext cx="6464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Погледај слику….. Којим животињама је дом?</a:t>
            </a:r>
            <a:endParaRPr lang="sr-Latn-RS" sz="24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kvir za tekst 8">
            <a:extLst>
              <a:ext uri="{FF2B5EF4-FFF2-40B4-BE49-F238E27FC236}">
                <a16:creationId xmlns:a16="http://schemas.microsoft.com/office/drawing/2014/main" id="{14F0E223-CCDE-4536-A424-F29F01B9A12F}"/>
              </a:ext>
            </a:extLst>
          </p:cNvPr>
          <p:cNvSpPr txBox="1"/>
          <p:nvPr/>
        </p:nvSpPr>
        <p:spPr>
          <a:xfrm>
            <a:off x="328167" y="2459658"/>
            <a:ext cx="438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solidFill>
                  <a:srgbClr val="7030A0"/>
                </a:solidFill>
              </a:rPr>
              <a:t>Животиње копају јазбине и тунеле и тако уситњавају земљиште.</a:t>
            </a:r>
            <a:endParaRPr lang="sr-Latn-RS" sz="2000" dirty="0">
              <a:solidFill>
                <a:srgbClr val="7030A0"/>
              </a:solidFill>
            </a:endParaRPr>
          </a:p>
        </p:txBody>
      </p:sp>
      <p:sp>
        <p:nvSpPr>
          <p:cNvPr id="11" name="Okvir za tekst 10">
            <a:extLst>
              <a:ext uri="{FF2B5EF4-FFF2-40B4-BE49-F238E27FC236}">
                <a16:creationId xmlns:a16="http://schemas.microsoft.com/office/drawing/2014/main" id="{FA5D00BB-3085-49C7-BE17-99EAB6667672}"/>
              </a:ext>
            </a:extLst>
          </p:cNvPr>
          <p:cNvSpPr txBox="1"/>
          <p:nvPr/>
        </p:nvSpPr>
        <p:spPr>
          <a:xfrm>
            <a:off x="444500" y="3147497"/>
            <a:ext cx="400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solidFill>
                  <a:srgbClr val="FF0000"/>
                </a:solidFill>
              </a:rPr>
              <a:t>Уситњено земљиште лакше прима воду и ваздух, растресито је.</a:t>
            </a:r>
            <a:endParaRPr lang="sr-Latn-RS" sz="2000" dirty="0">
              <a:solidFill>
                <a:srgbClr val="FF0000"/>
              </a:solidFill>
            </a:endParaRPr>
          </a:p>
        </p:txBody>
      </p:sp>
      <p:sp>
        <p:nvSpPr>
          <p:cNvPr id="12" name="Okvir za tekst 11">
            <a:extLst>
              <a:ext uri="{FF2B5EF4-FFF2-40B4-BE49-F238E27FC236}">
                <a16:creationId xmlns:a16="http://schemas.microsoft.com/office/drawing/2014/main" id="{D7399BB6-771E-4132-A5D0-9A9E1CCE6CF2}"/>
              </a:ext>
            </a:extLst>
          </p:cNvPr>
          <p:cNvSpPr txBox="1"/>
          <p:nvPr/>
        </p:nvSpPr>
        <p:spPr>
          <a:xfrm>
            <a:off x="444500" y="4305300"/>
            <a:ext cx="4717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solidFill>
                  <a:srgbClr val="0070C0"/>
                </a:solidFill>
              </a:rPr>
              <a:t>На земљишту живе биљке којима се животиње хране.</a:t>
            </a:r>
            <a:endParaRPr lang="sr-Latn-RS" sz="2000" dirty="0">
              <a:solidFill>
                <a:srgbClr val="0070C0"/>
              </a:solidFill>
            </a:endParaRPr>
          </a:p>
        </p:txBody>
      </p:sp>
      <p:sp>
        <p:nvSpPr>
          <p:cNvPr id="13" name="Okvir za tekst 12">
            <a:extLst>
              <a:ext uri="{FF2B5EF4-FFF2-40B4-BE49-F238E27FC236}">
                <a16:creationId xmlns:a16="http://schemas.microsoft.com/office/drawing/2014/main" id="{244836F0-6C9B-4E00-B73D-C8BCE3569819}"/>
              </a:ext>
            </a:extLst>
          </p:cNvPr>
          <p:cNvSpPr txBox="1"/>
          <p:nvPr/>
        </p:nvSpPr>
        <p:spPr>
          <a:xfrm>
            <a:off x="444500" y="5055428"/>
            <a:ext cx="4406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solidFill>
                  <a:srgbClr val="C00000"/>
                </a:solidFill>
              </a:rPr>
              <a:t>Животиње под земљом чувају храну која иструли ако није потрошена, тиме доприносе плодности земљишта.</a:t>
            </a:r>
            <a:endParaRPr lang="sr-Latn-R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66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1" grpId="0"/>
      <p:bldP spid="11" grpId="1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8BAF5002-986D-4DBF-BFE5-989BAD051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ОШ "Краљ Петар II Карађорђевић" Дупало Мирјана   3. разред</a:t>
            </a:r>
            <a:endParaRPr lang="sr-Latn-R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52CA04A-7CE5-44A7-9D76-5225336E0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57623" y="1571497"/>
            <a:ext cx="5876754" cy="3715005"/>
          </a:xfrm>
          <a:prstGeom prst="rect">
            <a:avLst/>
          </a:prstGeom>
        </p:spPr>
      </p:pic>
      <p:sp>
        <p:nvSpPr>
          <p:cNvPr id="6" name="Okvir za tekst 5">
            <a:extLst>
              <a:ext uri="{FF2B5EF4-FFF2-40B4-BE49-F238E27FC236}">
                <a16:creationId xmlns:a16="http://schemas.microsoft.com/office/drawing/2014/main" id="{47AE4D39-53C5-44B4-BD37-60E19329880E}"/>
              </a:ext>
            </a:extLst>
          </p:cNvPr>
          <p:cNvSpPr txBox="1"/>
          <p:nvPr/>
        </p:nvSpPr>
        <p:spPr>
          <a:xfrm>
            <a:off x="1625600" y="546100"/>
            <a:ext cx="730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accent4">
                    <a:lumMod val="75000"/>
                  </a:schemeClr>
                </a:solidFill>
              </a:rPr>
              <a:t>Зашто је земљиште важно људима? Погледај слику</a:t>
            </a:r>
            <a:r>
              <a:rPr lang="sr-Cyrl-RS" sz="2400" dirty="0"/>
              <a:t>.</a:t>
            </a:r>
            <a:endParaRPr lang="sr-Latn-RS" sz="2400" dirty="0"/>
          </a:p>
        </p:txBody>
      </p:sp>
      <p:sp>
        <p:nvSpPr>
          <p:cNvPr id="7" name="Okvir za tekst 6">
            <a:extLst>
              <a:ext uri="{FF2B5EF4-FFF2-40B4-BE49-F238E27FC236}">
                <a16:creationId xmlns:a16="http://schemas.microsoft.com/office/drawing/2014/main" id="{F9C4A1A0-F6E5-4F9B-9C32-A731DACF13CC}"/>
              </a:ext>
            </a:extLst>
          </p:cNvPr>
          <p:cNvSpPr txBox="1"/>
          <p:nvPr/>
        </p:nvSpPr>
        <p:spPr>
          <a:xfrm>
            <a:off x="9034377" y="1007765"/>
            <a:ext cx="248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solidFill>
                  <a:srgbClr val="002060"/>
                </a:solidFill>
              </a:rPr>
              <a:t>На земљишту настају насеља људи.</a:t>
            </a:r>
            <a:endParaRPr lang="sr-Latn-RS" sz="2000" dirty="0">
              <a:solidFill>
                <a:srgbClr val="002060"/>
              </a:solidFill>
            </a:endParaRPr>
          </a:p>
        </p:txBody>
      </p:sp>
      <p:sp>
        <p:nvSpPr>
          <p:cNvPr id="9" name="Okvir za tekst 8">
            <a:extLst>
              <a:ext uri="{FF2B5EF4-FFF2-40B4-BE49-F238E27FC236}">
                <a16:creationId xmlns:a16="http://schemas.microsoft.com/office/drawing/2014/main" id="{8522CF69-C7CF-4741-A93E-400B275D9F82}"/>
              </a:ext>
            </a:extLst>
          </p:cNvPr>
          <p:cNvSpPr txBox="1"/>
          <p:nvPr/>
        </p:nvSpPr>
        <p:spPr>
          <a:xfrm>
            <a:off x="9359900" y="2204134"/>
            <a:ext cx="2247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solidFill>
                  <a:srgbClr val="7030A0"/>
                </a:solidFill>
              </a:rPr>
              <a:t>Које врсте насеља смо учили?</a:t>
            </a:r>
            <a:endParaRPr lang="sr-Latn-RS" sz="2000" dirty="0">
              <a:solidFill>
                <a:srgbClr val="7030A0"/>
              </a:solidFill>
            </a:endParaRPr>
          </a:p>
        </p:txBody>
      </p:sp>
      <p:sp>
        <p:nvSpPr>
          <p:cNvPr id="10" name="Okvir za tekst 9">
            <a:extLst>
              <a:ext uri="{FF2B5EF4-FFF2-40B4-BE49-F238E27FC236}">
                <a16:creationId xmlns:a16="http://schemas.microsoft.com/office/drawing/2014/main" id="{98F073AD-52ED-410A-869D-E1623A5621DD}"/>
              </a:ext>
            </a:extLst>
          </p:cNvPr>
          <p:cNvSpPr txBox="1"/>
          <p:nvPr/>
        </p:nvSpPr>
        <p:spPr>
          <a:xfrm>
            <a:off x="9359900" y="3162300"/>
            <a:ext cx="2438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solidFill>
                  <a:schemeClr val="accent2"/>
                </a:solidFill>
              </a:rPr>
              <a:t>На земљишту човек гаји одабране биљке и животиње које су му потребне за живот.</a:t>
            </a:r>
            <a:endParaRPr lang="sr-Latn-RS" sz="2000" dirty="0">
              <a:solidFill>
                <a:schemeClr val="accent2"/>
              </a:solidFill>
            </a:endParaRPr>
          </a:p>
        </p:txBody>
      </p:sp>
      <p:sp>
        <p:nvSpPr>
          <p:cNvPr id="11" name="Okvir za tekst 10">
            <a:extLst>
              <a:ext uri="{FF2B5EF4-FFF2-40B4-BE49-F238E27FC236}">
                <a16:creationId xmlns:a16="http://schemas.microsoft.com/office/drawing/2014/main" id="{E58E35D6-8CD7-4972-A70F-BFCE64200ED2}"/>
              </a:ext>
            </a:extLst>
          </p:cNvPr>
          <p:cNvSpPr txBox="1"/>
          <p:nvPr/>
        </p:nvSpPr>
        <p:spPr>
          <a:xfrm>
            <a:off x="300122" y="1571496"/>
            <a:ext cx="30018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solidFill>
                  <a:srgbClr val="FF0066"/>
                </a:solidFill>
              </a:rPr>
              <a:t>Човек обрађује земљиште, ђубри, наводњава, пошумљава, штити од поплава….</a:t>
            </a:r>
            <a:endParaRPr lang="sr-Latn-RS" sz="2000" dirty="0">
              <a:solidFill>
                <a:srgbClr val="FF0066"/>
              </a:solidFill>
            </a:endParaRP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A8FCBF02-B68E-4CC3-AB62-3ABB936BE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" y="316230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39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BDB78E1A-490D-4035-9560-8DED27B68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ОШ "Краљ Петар II Карађорђевић" Дупало Мирјана   3. разред</a:t>
            </a:r>
            <a:endParaRPr lang="sr-Latn-RS"/>
          </a:p>
        </p:txBody>
      </p:sp>
      <p:sp>
        <p:nvSpPr>
          <p:cNvPr id="3" name="Okvir za tekst 2">
            <a:extLst>
              <a:ext uri="{FF2B5EF4-FFF2-40B4-BE49-F238E27FC236}">
                <a16:creationId xmlns:a16="http://schemas.microsoft.com/office/drawing/2014/main" id="{DC2880C5-07B2-45A5-8B9A-82B94E09826A}"/>
              </a:ext>
            </a:extLst>
          </p:cNvPr>
          <p:cNvSpPr txBox="1"/>
          <p:nvPr/>
        </p:nvSpPr>
        <p:spPr>
          <a:xfrm>
            <a:off x="279400" y="269047"/>
            <a:ext cx="1165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Својства земљишта су: боја, влажност, лепљивост, растреситост и плодност.</a:t>
            </a:r>
            <a:endParaRPr lang="sr-Latn-RS" sz="28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kvir za tekst 3">
            <a:extLst>
              <a:ext uri="{FF2B5EF4-FFF2-40B4-BE49-F238E27FC236}">
                <a16:creationId xmlns:a16="http://schemas.microsoft.com/office/drawing/2014/main" id="{FB789CEF-BC02-4B03-A304-9500A93FE0A7}"/>
              </a:ext>
            </a:extLst>
          </p:cNvPr>
          <p:cNvSpPr txBox="1"/>
          <p:nvPr/>
        </p:nvSpPr>
        <p:spPr>
          <a:xfrm>
            <a:off x="4203700" y="1223154"/>
            <a:ext cx="750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Боја земљишта зависи од његовог састава.</a:t>
            </a:r>
            <a:endParaRPr lang="sr-Latn-R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07BC2BF6-06E4-4016-8EF9-3592F2739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67" y="1947830"/>
            <a:ext cx="3835400" cy="2872848"/>
          </a:xfrm>
          <a:prstGeom prst="rect">
            <a:avLst/>
          </a:prstGeom>
        </p:spPr>
      </p:pic>
      <p:sp>
        <p:nvSpPr>
          <p:cNvPr id="7" name="Okvir za tekst 6">
            <a:extLst>
              <a:ext uri="{FF2B5EF4-FFF2-40B4-BE49-F238E27FC236}">
                <a16:creationId xmlns:a16="http://schemas.microsoft.com/office/drawing/2014/main" id="{F31E7EF2-40DE-4CBE-9C73-D4CF5DC125C1}"/>
              </a:ext>
            </a:extLst>
          </p:cNvPr>
          <p:cNvSpPr txBox="1"/>
          <p:nvPr/>
        </p:nvSpPr>
        <p:spPr>
          <a:xfrm>
            <a:off x="647700" y="4898305"/>
            <a:ext cx="51943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Најплодније земљиште је ЦРНИЦА. Црница је веома богата хумусом. Најчешће се налази у равничарским пределима. Ово земљиште је растресито јер је пуно ваздуха, лако се ситни и мрви.</a:t>
            </a:r>
            <a:endParaRPr lang="sr-Latn-RS" sz="2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C9DC92FE-BDAD-473B-BE81-BA04A6E788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034" y="2406650"/>
            <a:ext cx="3552066" cy="366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32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AD8D26D9-537D-4479-A7E0-82DFDAED7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ОШ "Краљ Петар II Карађорђевић" Дупало Мирјана   3. разред</a:t>
            </a:r>
            <a:endParaRPr lang="sr-Latn-RS"/>
          </a:p>
        </p:txBody>
      </p:sp>
      <p:sp>
        <p:nvSpPr>
          <p:cNvPr id="3" name="Okvir za tekst 2">
            <a:extLst>
              <a:ext uri="{FF2B5EF4-FFF2-40B4-BE49-F238E27FC236}">
                <a16:creationId xmlns:a16="http://schemas.microsoft.com/office/drawing/2014/main" id="{B4C7F14E-1891-4A19-A4D4-5D6E536008D1}"/>
              </a:ext>
            </a:extLst>
          </p:cNvPr>
          <p:cNvSpPr txBox="1"/>
          <p:nvPr/>
        </p:nvSpPr>
        <p:spPr>
          <a:xfrm>
            <a:off x="203200" y="431800"/>
            <a:ext cx="1168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Питања: ( одговори на питања у свеску)  - </a:t>
            </a:r>
            <a:r>
              <a:rPr lang="sr-Cyrl-R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ако је потребно погледај презентацију још једном.</a:t>
            </a:r>
            <a:endParaRPr lang="sr-Latn-R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kvir za tekst 3">
            <a:extLst>
              <a:ext uri="{FF2B5EF4-FFF2-40B4-BE49-F238E27FC236}">
                <a16:creationId xmlns:a16="http://schemas.microsoft.com/office/drawing/2014/main" id="{B105D491-4763-4F5A-BDFA-5FE875E7C174}"/>
              </a:ext>
            </a:extLst>
          </p:cNvPr>
          <p:cNvSpPr txBox="1"/>
          <p:nvPr/>
        </p:nvSpPr>
        <p:spPr>
          <a:xfrm>
            <a:off x="673100" y="1346615"/>
            <a:ext cx="972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solidFill>
                  <a:schemeClr val="accent2">
                    <a:lumMod val="75000"/>
                  </a:schemeClr>
                </a:solidFill>
              </a:rPr>
              <a:t>1. Шта је земљиште?</a:t>
            </a:r>
            <a:endParaRPr lang="sr-Latn-R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Okvir za tekst 4">
            <a:extLst>
              <a:ext uri="{FF2B5EF4-FFF2-40B4-BE49-F238E27FC236}">
                <a16:creationId xmlns:a16="http://schemas.microsoft.com/office/drawing/2014/main" id="{5B411B4A-A6BE-4357-8994-5B3FA1A14578}"/>
              </a:ext>
            </a:extLst>
          </p:cNvPr>
          <p:cNvSpPr txBox="1"/>
          <p:nvPr/>
        </p:nvSpPr>
        <p:spPr>
          <a:xfrm>
            <a:off x="673100" y="1891472"/>
            <a:ext cx="6286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solidFill>
                  <a:schemeClr val="accent2">
                    <a:lumMod val="75000"/>
                  </a:schemeClr>
                </a:solidFill>
              </a:rPr>
              <a:t>2. Шта утиче на настанак земљишта? </a:t>
            </a:r>
            <a:endParaRPr lang="sr-Latn-R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Okvir za tekst 5">
            <a:extLst>
              <a:ext uri="{FF2B5EF4-FFF2-40B4-BE49-F238E27FC236}">
                <a16:creationId xmlns:a16="http://schemas.microsoft.com/office/drawing/2014/main" id="{52CB5E4B-6F16-42F6-8DB5-F2F311548078}"/>
              </a:ext>
            </a:extLst>
          </p:cNvPr>
          <p:cNvSpPr txBox="1"/>
          <p:nvPr/>
        </p:nvSpPr>
        <p:spPr>
          <a:xfrm>
            <a:off x="659848" y="2304120"/>
            <a:ext cx="657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solidFill>
                  <a:schemeClr val="accent2">
                    <a:lumMod val="75000"/>
                  </a:schemeClr>
                </a:solidFill>
              </a:rPr>
              <a:t>3. По чему се земљишта међусобно разликују?</a:t>
            </a:r>
            <a:endParaRPr lang="sr-Latn-R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Okvir za tekst 6">
            <a:extLst>
              <a:ext uri="{FF2B5EF4-FFF2-40B4-BE49-F238E27FC236}">
                <a16:creationId xmlns:a16="http://schemas.microsoft.com/office/drawing/2014/main" id="{EE4C198F-FD1A-42A7-8BD2-7E2626F5F0CA}"/>
              </a:ext>
            </a:extLst>
          </p:cNvPr>
          <p:cNvSpPr txBox="1"/>
          <p:nvPr/>
        </p:nvSpPr>
        <p:spPr>
          <a:xfrm>
            <a:off x="673100" y="2664311"/>
            <a:ext cx="5194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solidFill>
                  <a:schemeClr val="accent2">
                    <a:lumMod val="75000"/>
                  </a:schemeClr>
                </a:solidFill>
              </a:rPr>
              <a:t>4. Шта је хумус?</a:t>
            </a:r>
            <a:endParaRPr lang="sr-Latn-R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Okvir za tekst 7">
            <a:extLst>
              <a:ext uri="{FF2B5EF4-FFF2-40B4-BE49-F238E27FC236}">
                <a16:creationId xmlns:a16="http://schemas.microsoft.com/office/drawing/2014/main" id="{64E11438-F464-452B-A952-B10BE77A3F97}"/>
              </a:ext>
            </a:extLst>
          </p:cNvPr>
          <p:cNvSpPr txBox="1"/>
          <p:nvPr/>
        </p:nvSpPr>
        <p:spPr>
          <a:xfrm>
            <a:off x="659848" y="3086950"/>
            <a:ext cx="8642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solidFill>
                  <a:schemeClr val="accent2">
                    <a:lumMod val="75000"/>
                  </a:schemeClr>
                </a:solidFill>
              </a:rPr>
              <a:t>5. На који начин животиње доприносе да земљиште буде растресито?</a:t>
            </a:r>
            <a:endParaRPr lang="sr-Latn-R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Okvir za tekst 8">
            <a:extLst>
              <a:ext uri="{FF2B5EF4-FFF2-40B4-BE49-F238E27FC236}">
                <a16:creationId xmlns:a16="http://schemas.microsoft.com/office/drawing/2014/main" id="{2E2E000A-788C-4845-9B91-0DFEFD8C0364}"/>
              </a:ext>
            </a:extLst>
          </p:cNvPr>
          <p:cNvSpPr txBox="1"/>
          <p:nvPr/>
        </p:nvSpPr>
        <p:spPr>
          <a:xfrm>
            <a:off x="673100" y="3592843"/>
            <a:ext cx="701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solidFill>
                  <a:schemeClr val="accent2">
                    <a:lumMod val="75000"/>
                  </a:schemeClr>
                </a:solidFill>
              </a:rPr>
              <a:t>6. По чему знамо да у земљишту има ваздуха?</a:t>
            </a:r>
            <a:endParaRPr lang="sr-Latn-R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Okvir za tekst 9">
            <a:extLst>
              <a:ext uri="{FF2B5EF4-FFF2-40B4-BE49-F238E27FC236}">
                <a16:creationId xmlns:a16="http://schemas.microsoft.com/office/drawing/2014/main" id="{DB4CF64A-08DE-4A85-B643-23DDC008E482}"/>
              </a:ext>
            </a:extLst>
          </p:cNvPr>
          <p:cNvSpPr txBox="1"/>
          <p:nvPr/>
        </p:nvSpPr>
        <p:spPr>
          <a:xfrm>
            <a:off x="673100" y="4118175"/>
            <a:ext cx="732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solidFill>
                  <a:schemeClr val="accent2">
                    <a:lumMod val="75000"/>
                  </a:schemeClr>
                </a:solidFill>
              </a:rPr>
              <a:t>7. Шта биљке користе из земљишта?</a:t>
            </a:r>
            <a:endParaRPr lang="sr-Latn-R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Okvir za tekst 10">
            <a:extLst>
              <a:ext uri="{FF2B5EF4-FFF2-40B4-BE49-F238E27FC236}">
                <a16:creationId xmlns:a16="http://schemas.microsoft.com/office/drawing/2014/main" id="{00B140E0-7AD2-400D-8E81-D7B51BCD38AF}"/>
              </a:ext>
            </a:extLst>
          </p:cNvPr>
          <p:cNvSpPr txBox="1"/>
          <p:nvPr/>
        </p:nvSpPr>
        <p:spPr>
          <a:xfrm>
            <a:off x="659848" y="4730045"/>
            <a:ext cx="810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solidFill>
                  <a:schemeClr val="accent2">
                    <a:lumMod val="75000"/>
                  </a:schemeClr>
                </a:solidFill>
              </a:rPr>
              <a:t>8.Како човек брине о земљишту? Како га загађује?</a:t>
            </a:r>
            <a:endParaRPr lang="sr-Latn-R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7B69F195-E23A-41C0-AB34-6E2946BB3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00" y="1072115"/>
            <a:ext cx="3038899" cy="4439270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0BC234CE-AAA2-4DC8-8AA3-6EAC2B3D89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070" y="3671830"/>
            <a:ext cx="2712478" cy="231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61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snova">
  <a:themeElements>
    <a:clrScheme name="Osnova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Osnova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snova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TM03457444[[fn=Osnova]]</Template>
  <TotalTime>194</TotalTime>
  <Words>576</Words>
  <Application>Microsoft Office PowerPoint</Application>
  <PresentationFormat>Široki ekran</PresentationFormat>
  <Paragraphs>59</Paragraphs>
  <Slides>10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3" baseType="lpstr">
      <vt:lpstr>Calibri</vt:lpstr>
      <vt:lpstr>Corbel</vt:lpstr>
      <vt:lpstr>Osnova</vt:lpstr>
      <vt:lpstr>ЗЕМЉИШТЕ И ЖИВИ СВЕТ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ЗЕМЉИШТЕ И ЖИВИ СВЕТ</dc:title>
  <dc:creator>mirdz</dc:creator>
  <cp:lastModifiedBy>mirdz</cp:lastModifiedBy>
  <cp:revision>27</cp:revision>
  <dcterms:created xsi:type="dcterms:W3CDTF">2020-03-22T15:43:37Z</dcterms:created>
  <dcterms:modified xsi:type="dcterms:W3CDTF">2020-03-22T19:09:15Z</dcterms:modified>
</cp:coreProperties>
</file>